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71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73" r:id="rId16"/>
    <p:sldId id="269" r:id="rId17"/>
    <p:sldId id="270" r:id="rId18"/>
    <p:sldId id="272" r:id="rId19"/>
  </p:sldIdLst>
  <p:sldSz cx="12192000" cy="6858000"/>
  <p:notesSz cx="6858000" cy="9144000"/>
  <p:defaultTextStyle>
    <a:defPPr>
      <a:defRPr lang="vi-V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FCFF"/>
    <a:srgbClr val="01AA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79216" autoAdjust="0"/>
  </p:normalViewPr>
  <p:slideViewPr>
    <p:cSldViewPr snapToGrid="0">
      <p:cViewPr varScale="1">
        <p:scale>
          <a:sx n="65" d="100"/>
          <a:sy n="65" d="100"/>
        </p:scale>
        <p:origin x="1358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148E690-DC31-4EDC-9293-AB3D7F2DFA5F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vi-VN"/>
        </a:p>
      </dgm:t>
    </dgm:pt>
    <dgm:pt modelId="{DDAB552C-2A3E-460F-9E80-FA5509FA3EF4}">
      <dgm:prSet phldrT="[Text]"/>
      <dgm:spPr/>
      <dgm:t>
        <a:bodyPr/>
        <a:lstStyle/>
        <a:p>
          <a:r>
            <a:rPr lang="vi-VN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Tiếp tục phát triển mô hình để nâng cao khả năng phân loại chính xác giữa các trường hợp âm tính và dương tính. </a:t>
          </a:r>
          <a:endParaRPr lang="vi-VN" dirty="0"/>
        </a:p>
      </dgm:t>
    </dgm:pt>
    <dgm:pt modelId="{92352DA8-CA16-480B-833B-5D72EE554571}" type="parTrans" cxnId="{BE805CC3-97BF-403A-8C7D-092FA10BC107}">
      <dgm:prSet/>
      <dgm:spPr/>
      <dgm:t>
        <a:bodyPr/>
        <a:lstStyle/>
        <a:p>
          <a:endParaRPr lang="vi-VN"/>
        </a:p>
      </dgm:t>
    </dgm:pt>
    <dgm:pt modelId="{FDD94766-2BE1-4B8C-B04D-0FC993DCBEB4}" type="sibTrans" cxnId="{BE805CC3-97BF-403A-8C7D-092FA10BC107}">
      <dgm:prSet/>
      <dgm:spPr/>
      <dgm:t>
        <a:bodyPr/>
        <a:lstStyle/>
        <a:p>
          <a:endParaRPr lang="vi-VN"/>
        </a:p>
      </dgm:t>
    </dgm:pt>
    <dgm:pt modelId="{64921B4D-2332-4F0F-9B67-F37248E13B61}">
      <dgm:prSet phldrT="[Text]" phldr="1"/>
      <dgm:spPr/>
      <dgm:t>
        <a:bodyPr/>
        <a:lstStyle/>
        <a:p>
          <a:endParaRPr lang="vi-VN"/>
        </a:p>
      </dgm:t>
    </dgm:pt>
    <dgm:pt modelId="{074F8116-62AF-4AD3-B2B1-C7002D7E2928}" type="parTrans" cxnId="{6AAAA2E5-BAF1-4C27-B174-E6C6AC7F19D0}">
      <dgm:prSet/>
      <dgm:spPr/>
      <dgm:t>
        <a:bodyPr/>
        <a:lstStyle/>
        <a:p>
          <a:endParaRPr lang="vi-VN"/>
        </a:p>
      </dgm:t>
    </dgm:pt>
    <dgm:pt modelId="{19A7B513-D822-496A-83C9-2CB3AB2EEF4F}" type="sibTrans" cxnId="{6AAAA2E5-BAF1-4C27-B174-E6C6AC7F19D0}">
      <dgm:prSet/>
      <dgm:spPr/>
      <dgm:t>
        <a:bodyPr/>
        <a:lstStyle/>
        <a:p>
          <a:endParaRPr lang="vi-VN"/>
        </a:p>
      </dgm:t>
    </dgm:pt>
    <dgm:pt modelId="{001E0C7D-4873-4C86-9242-08102A6B0E89}">
      <dgm:prSet phldrT="[Text]" phldr="1"/>
      <dgm:spPr/>
      <dgm:t>
        <a:bodyPr/>
        <a:lstStyle/>
        <a:p>
          <a:endParaRPr lang="vi-VN"/>
        </a:p>
      </dgm:t>
    </dgm:pt>
    <dgm:pt modelId="{233F557B-3C0F-4936-B518-6C83E5BFF3D3}" type="parTrans" cxnId="{7976BCE1-D927-4AF5-B4EE-A3B4896D7DA0}">
      <dgm:prSet/>
      <dgm:spPr/>
      <dgm:t>
        <a:bodyPr/>
        <a:lstStyle/>
        <a:p>
          <a:endParaRPr lang="vi-VN"/>
        </a:p>
      </dgm:t>
    </dgm:pt>
    <dgm:pt modelId="{F92C0BBB-D739-4B06-8E67-7BFC9FEE0FE7}" type="sibTrans" cxnId="{7976BCE1-D927-4AF5-B4EE-A3B4896D7DA0}">
      <dgm:prSet/>
      <dgm:spPr/>
      <dgm:t>
        <a:bodyPr/>
        <a:lstStyle/>
        <a:p>
          <a:endParaRPr lang="vi-VN"/>
        </a:p>
      </dgm:t>
    </dgm:pt>
    <dgm:pt modelId="{C90C1F2B-6228-4712-9825-CA6093D92EB0}" type="pres">
      <dgm:prSet presAssocID="{D148E690-DC31-4EDC-9293-AB3D7F2DFA5F}" presName="Name0" presStyleCnt="0">
        <dgm:presLayoutVars>
          <dgm:chMax val="7"/>
          <dgm:chPref val="7"/>
          <dgm:dir/>
        </dgm:presLayoutVars>
      </dgm:prSet>
      <dgm:spPr/>
    </dgm:pt>
    <dgm:pt modelId="{83A19FF2-7E3A-4733-AF8B-828A17BFF73D}" type="pres">
      <dgm:prSet presAssocID="{D148E690-DC31-4EDC-9293-AB3D7F2DFA5F}" presName="Name1" presStyleCnt="0"/>
      <dgm:spPr/>
    </dgm:pt>
    <dgm:pt modelId="{F71CF486-B086-4388-8E6E-0CF7EB363D4D}" type="pres">
      <dgm:prSet presAssocID="{D148E690-DC31-4EDC-9293-AB3D7F2DFA5F}" presName="cycle" presStyleCnt="0"/>
      <dgm:spPr/>
    </dgm:pt>
    <dgm:pt modelId="{BBE0508A-D1B2-4B26-9D2F-13391F57F0A6}" type="pres">
      <dgm:prSet presAssocID="{D148E690-DC31-4EDC-9293-AB3D7F2DFA5F}" presName="srcNode" presStyleLbl="node1" presStyleIdx="0" presStyleCnt="3"/>
      <dgm:spPr/>
    </dgm:pt>
    <dgm:pt modelId="{8BDE3257-142B-4321-9C56-0F3E7925A162}" type="pres">
      <dgm:prSet presAssocID="{D148E690-DC31-4EDC-9293-AB3D7F2DFA5F}" presName="conn" presStyleLbl="parChTrans1D2" presStyleIdx="0" presStyleCnt="1"/>
      <dgm:spPr/>
    </dgm:pt>
    <dgm:pt modelId="{C1C16A0C-66B9-4256-96F8-0CA1A855E2A5}" type="pres">
      <dgm:prSet presAssocID="{D148E690-DC31-4EDC-9293-AB3D7F2DFA5F}" presName="extraNode" presStyleLbl="node1" presStyleIdx="0" presStyleCnt="3"/>
      <dgm:spPr/>
    </dgm:pt>
    <dgm:pt modelId="{13CF8E76-7CD5-4FA6-87E2-4BE5567772C5}" type="pres">
      <dgm:prSet presAssocID="{D148E690-DC31-4EDC-9293-AB3D7F2DFA5F}" presName="dstNode" presStyleLbl="node1" presStyleIdx="0" presStyleCnt="3"/>
      <dgm:spPr/>
    </dgm:pt>
    <dgm:pt modelId="{CD8A29CC-9DB8-4B28-B31E-EDEA208A34A4}" type="pres">
      <dgm:prSet presAssocID="{DDAB552C-2A3E-460F-9E80-FA5509FA3EF4}" presName="text_1" presStyleLbl="node1" presStyleIdx="0" presStyleCnt="3">
        <dgm:presLayoutVars>
          <dgm:bulletEnabled val="1"/>
        </dgm:presLayoutVars>
      </dgm:prSet>
      <dgm:spPr/>
    </dgm:pt>
    <dgm:pt modelId="{1928C4B2-6942-4E6E-B7D1-AF41AB076AAE}" type="pres">
      <dgm:prSet presAssocID="{DDAB552C-2A3E-460F-9E80-FA5509FA3EF4}" presName="accent_1" presStyleCnt="0"/>
      <dgm:spPr/>
    </dgm:pt>
    <dgm:pt modelId="{DAA09F7E-C66D-448B-BEEB-D5194C390023}" type="pres">
      <dgm:prSet presAssocID="{DDAB552C-2A3E-460F-9E80-FA5509FA3EF4}" presName="accentRepeatNode" presStyleLbl="solidFgAcc1" presStyleIdx="0" presStyleCnt="3"/>
      <dgm:spPr/>
    </dgm:pt>
    <dgm:pt modelId="{6A666E1B-41F2-43A2-97C6-0456707E7099}" type="pres">
      <dgm:prSet presAssocID="{64921B4D-2332-4F0F-9B67-F37248E13B61}" presName="text_2" presStyleLbl="node1" presStyleIdx="1" presStyleCnt="3">
        <dgm:presLayoutVars>
          <dgm:bulletEnabled val="1"/>
        </dgm:presLayoutVars>
      </dgm:prSet>
      <dgm:spPr/>
    </dgm:pt>
    <dgm:pt modelId="{7FF54892-2CF5-499E-BCC1-C160DD014B42}" type="pres">
      <dgm:prSet presAssocID="{64921B4D-2332-4F0F-9B67-F37248E13B61}" presName="accent_2" presStyleCnt="0"/>
      <dgm:spPr/>
    </dgm:pt>
    <dgm:pt modelId="{0590F9AE-472D-4E56-A2AE-C5C6088F1566}" type="pres">
      <dgm:prSet presAssocID="{64921B4D-2332-4F0F-9B67-F37248E13B61}" presName="accentRepeatNode" presStyleLbl="solidFgAcc1" presStyleIdx="1" presStyleCnt="3"/>
      <dgm:spPr/>
    </dgm:pt>
    <dgm:pt modelId="{9FC77955-6925-45EA-9085-06D30D94DA0B}" type="pres">
      <dgm:prSet presAssocID="{001E0C7D-4873-4C86-9242-08102A6B0E89}" presName="text_3" presStyleLbl="node1" presStyleIdx="2" presStyleCnt="3">
        <dgm:presLayoutVars>
          <dgm:bulletEnabled val="1"/>
        </dgm:presLayoutVars>
      </dgm:prSet>
      <dgm:spPr/>
    </dgm:pt>
    <dgm:pt modelId="{7A3654B5-9781-4BE0-BFDD-774C4C0CA283}" type="pres">
      <dgm:prSet presAssocID="{001E0C7D-4873-4C86-9242-08102A6B0E89}" presName="accent_3" presStyleCnt="0"/>
      <dgm:spPr/>
    </dgm:pt>
    <dgm:pt modelId="{B154D0BA-9AA0-41DF-A175-01BE93FFF4C2}" type="pres">
      <dgm:prSet presAssocID="{001E0C7D-4873-4C86-9242-08102A6B0E89}" presName="accentRepeatNode" presStyleLbl="solidFgAcc1" presStyleIdx="2" presStyleCnt="3"/>
      <dgm:spPr/>
    </dgm:pt>
  </dgm:ptLst>
  <dgm:cxnLst>
    <dgm:cxn modelId="{D390E921-4F39-4659-B459-8917007B5121}" type="presOf" srcId="{001E0C7D-4873-4C86-9242-08102A6B0E89}" destId="{9FC77955-6925-45EA-9085-06D30D94DA0B}" srcOrd="0" destOrd="0" presId="urn:microsoft.com/office/officeart/2008/layout/VerticalCurvedList"/>
    <dgm:cxn modelId="{FF649B66-DB8D-4A06-A22A-A245E2D57657}" type="presOf" srcId="{FDD94766-2BE1-4B8C-B04D-0FC993DCBEB4}" destId="{8BDE3257-142B-4321-9C56-0F3E7925A162}" srcOrd="0" destOrd="0" presId="urn:microsoft.com/office/officeart/2008/layout/VerticalCurvedList"/>
    <dgm:cxn modelId="{500A7A4B-CFD0-48B3-8B6D-84BF559346C6}" type="presOf" srcId="{D148E690-DC31-4EDC-9293-AB3D7F2DFA5F}" destId="{C90C1F2B-6228-4712-9825-CA6093D92EB0}" srcOrd="0" destOrd="0" presId="urn:microsoft.com/office/officeart/2008/layout/VerticalCurvedList"/>
    <dgm:cxn modelId="{63B8BD84-4975-4320-906C-08D0C3246820}" type="presOf" srcId="{64921B4D-2332-4F0F-9B67-F37248E13B61}" destId="{6A666E1B-41F2-43A2-97C6-0456707E7099}" srcOrd="0" destOrd="0" presId="urn:microsoft.com/office/officeart/2008/layout/VerticalCurvedList"/>
    <dgm:cxn modelId="{20BBCE9E-E907-4B89-819A-D2579E159114}" type="presOf" srcId="{DDAB552C-2A3E-460F-9E80-FA5509FA3EF4}" destId="{CD8A29CC-9DB8-4B28-B31E-EDEA208A34A4}" srcOrd="0" destOrd="0" presId="urn:microsoft.com/office/officeart/2008/layout/VerticalCurvedList"/>
    <dgm:cxn modelId="{BE805CC3-97BF-403A-8C7D-092FA10BC107}" srcId="{D148E690-DC31-4EDC-9293-AB3D7F2DFA5F}" destId="{DDAB552C-2A3E-460F-9E80-FA5509FA3EF4}" srcOrd="0" destOrd="0" parTransId="{92352DA8-CA16-480B-833B-5D72EE554571}" sibTransId="{FDD94766-2BE1-4B8C-B04D-0FC993DCBEB4}"/>
    <dgm:cxn modelId="{7976BCE1-D927-4AF5-B4EE-A3B4896D7DA0}" srcId="{D148E690-DC31-4EDC-9293-AB3D7F2DFA5F}" destId="{001E0C7D-4873-4C86-9242-08102A6B0E89}" srcOrd="2" destOrd="0" parTransId="{233F557B-3C0F-4936-B518-6C83E5BFF3D3}" sibTransId="{F92C0BBB-D739-4B06-8E67-7BFC9FEE0FE7}"/>
    <dgm:cxn modelId="{6AAAA2E5-BAF1-4C27-B174-E6C6AC7F19D0}" srcId="{D148E690-DC31-4EDC-9293-AB3D7F2DFA5F}" destId="{64921B4D-2332-4F0F-9B67-F37248E13B61}" srcOrd="1" destOrd="0" parTransId="{074F8116-62AF-4AD3-B2B1-C7002D7E2928}" sibTransId="{19A7B513-D822-496A-83C9-2CB3AB2EEF4F}"/>
    <dgm:cxn modelId="{26711A8A-02C2-49CA-ADE6-977EB12864A5}" type="presParOf" srcId="{C90C1F2B-6228-4712-9825-CA6093D92EB0}" destId="{83A19FF2-7E3A-4733-AF8B-828A17BFF73D}" srcOrd="0" destOrd="0" presId="urn:microsoft.com/office/officeart/2008/layout/VerticalCurvedList"/>
    <dgm:cxn modelId="{0DB28152-F399-4FB3-B7CD-F496A8B374B9}" type="presParOf" srcId="{83A19FF2-7E3A-4733-AF8B-828A17BFF73D}" destId="{F71CF486-B086-4388-8E6E-0CF7EB363D4D}" srcOrd="0" destOrd="0" presId="urn:microsoft.com/office/officeart/2008/layout/VerticalCurvedList"/>
    <dgm:cxn modelId="{B6DB7765-C3BA-4D18-9CF9-9E2E204596E6}" type="presParOf" srcId="{F71CF486-B086-4388-8E6E-0CF7EB363D4D}" destId="{BBE0508A-D1B2-4B26-9D2F-13391F57F0A6}" srcOrd="0" destOrd="0" presId="urn:microsoft.com/office/officeart/2008/layout/VerticalCurvedList"/>
    <dgm:cxn modelId="{5CFC7C47-2934-4A9B-A554-BC300547C580}" type="presParOf" srcId="{F71CF486-B086-4388-8E6E-0CF7EB363D4D}" destId="{8BDE3257-142B-4321-9C56-0F3E7925A162}" srcOrd="1" destOrd="0" presId="urn:microsoft.com/office/officeart/2008/layout/VerticalCurvedList"/>
    <dgm:cxn modelId="{BB2FA446-5D01-48CF-B1B2-750D12229D69}" type="presParOf" srcId="{F71CF486-B086-4388-8E6E-0CF7EB363D4D}" destId="{C1C16A0C-66B9-4256-96F8-0CA1A855E2A5}" srcOrd="2" destOrd="0" presId="urn:microsoft.com/office/officeart/2008/layout/VerticalCurvedList"/>
    <dgm:cxn modelId="{B8E46FC0-317E-4F0F-A1EE-6B913E62E38A}" type="presParOf" srcId="{F71CF486-B086-4388-8E6E-0CF7EB363D4D}" destId="{13CF8E76-7CD5-4FA6-87E2-4BE5567772C5}" srcOrd="3" destOrd="0" presId="urn:microsoft.com/office/officeart/2008/layout/VerticalCurvedList"/>
    <dgm:cxn modelId="{3ADC2FBD-2A86-4A8D-B806-0AD3AF391AA3}" type="presParOf" srcId="{83A19FF2-7E3A-4733-AF8B-828A17BFF73D}" destId="{CD8A29CC-9DB8-4B28-B31E-EDEA208A34A4}" srcOrd="1" destOrd="0" presId="urn:microsoft.com/office/officeart/2008/layout/VerticalCurvedList"/>
    <dgm:cxn modelId="{494C505C-DE61-4A1E-9ED6-3F305DBFFCC3}" type="presParOf" srcId="{83A19FF2-7E3A-4733-AF8B-828A17BFF73D}" destId="{1928C4B2-6942-4E6E-B7D1-AF41AB076AAE}" srcOrd="2" destOrd="0" presId="urn:microsoft.com/office/officeart/2008/layout/VerticalCurvedList"/>
    <dgm:cxn modelId="{E554F1DB-80D1-46AD-8D3C-6AB92D9AE55C}" type="presParOf" srcId="{1928C4B2-6942-4E6E-B7D1-AF41AB076AAE}" destId="{DAA09F7E-C66D-448B-BEEB-D5194C390023}" srcOrd="0" destOrd="0" presId="urn:microsoft.com/office/officeart/2008/layout/VerticalCurvedList"/>
    <dgm:cxn modelId="{5400FB28-04B1-4416-95E9-3E01015CB544}" type="presParOf" srcId="{83A19FF2-7E3A-4733-AF8B-828A17BFF73D}" destId="{6A666E1B-41F2-43A2-97C6-0456707E7099}" srcOrd="3" destOrd="0" presId="urn:microsoft.com/office/officeart/2008/layout/VerticalCurvedList"/>
    <dgm:cxn modelId="{0E4B5377-4EC0-4AE2-84B7-1F95E497B7FE}" type="presParOf" srcId="{83A19FF2-7E3A-4733-AF8B-828A17BFF73D}" destId="{7FF54892-2CF5-499E-BCC1-C160DD014B42}" srcOrd="4" destOrd="0" presId="urn:microsoft.com/office/officeart/2008/layout/VerticalCurvedList"/>
    <dgm:cxn modelId="{A15267D3-EE2B-4D7B-94F9-9FB369389181}" type="presParOf" srcId="{7FF54892-2CF5-499E-BCC1-C160DD014B42}" destId="{0590F9AE-472D-4E56-A2AE-C5C6088F1566}" srcOrd="0" destOrd="0" presId="urn:microsoft.com/office/officeart/2008/layout/VerticalCurvedList"/>
    <dgm:cxn modelId="{75977F1A-BE31-485B-B506-EADBEE2617AE}" type="presParOf" srcId="{83A19FF2-7E3A-4733-AF8B-828A17BFF73D}" destId="{9FC77955-6925-45EA-9085-06D30D94DA0B}" srcOrd="5" destOrd="0" presId="urn:microsoft.com/office/officeart/2008/layout/VerticalCurvedList"/>
    <dgm:cxn modelId="{4461242D-31B7-4AB6-AEE9-3CCD20ACAA7D}" type="presParOf" srcId="{83A19FF2-7E3A-4733-AF8B-828A17BFF73D}" destId="{7A3654B5-9781-4BE0-BFDD-774C4C0CA283}" srcOrd="6" destOrd="0" presId="urn:microsoft.com/office/officeart/2008/layout/VerticalCurvedList"/>
    <dgm:cxn modelId="{6A8313E0-0DC3-47E2-A543-1ABE6AB23FEA}" type="presParOf" srcId="{7A3654B5-9781-4BE0-BFDD-774C4C0CA283}" destId="{B154D0BA-9AA0-41DF-A175-01BE93FFF4C2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DE3257-142B-4321-9C56-0F3E7925A162}">
      <dsp:nvSpPr>
        <dsp:cNvPr id="0" name=""/>
        <dsp:cNvSpPr/>
      </dsp:nvSpPr>
      <dsp:spPr>
        <a:xfrm>
          <a:off x="-4557838" y="-698859"/>
          <a:ext cx="5429459" cy="5429459"/>
        </a:xfrm>
        <a:prstGeom prst="blockArc">
          <a:avLst>
            <a:gd name="adj1" fmla="val 18900000"/>
            <a:gd name="adj2" fmla="val 2700000"/>
            <a:gd name="adj3" fmla="val 398"/>
          </a:avLst>
        </a:pr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D8A29CC-9DB8-4B28-B31E-EDEA208A34A4}">
      <dsp:nvSpPr>
        <dsp:cNvPr id="0" name=""/>
        <dsp:cNvSpPr/>
      </dsp:nvSpPr>
      <dsp:spPr>
        <a:xfrm>
          <a:off x="560566" y="403174"/>
          <a:ext cx="7619500" cy="806348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39" tIns="53340" rIns="53340" bIns="5334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21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Tiếp tục phát triển mô hình để nâng cao khả năng phân loại chính xác giữa các trường hợp âm tính và dương tính. </a:t>
          </a:r>
          <a:endParaRPr lang="vi-VN" sz="2100" kern="1200" dirty="0"/>
        </a:p>
      </dsp:txBody>
      <dsp:txXfrm>
        <a:off x="560566" y="403174"/>
        <a:ext cx="7619500" cy="806348"/>
      </dsp:txXfrm>
    </dsp:sp>
    <dsp:sp modelId="{DAA09F7E-C66D-448B-BEEB-D5194C390023}">
      <dsp:nvSpPr>
        <dsp:cNvPr id="0" name=""/>
        <dsp:cNvSpPr/>
      </dsp:nvSpPr>
      <dsp:spPr>
        <a:xfrm>
          <a:off x="56598" y="302380"/>
          <a:ext cx="1007935" cy="100793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A666E1B-41F2-43A2-97C6-0456707E7099}">
      <dsp:nvSpPr>
        <dsp:cNvPr id="0" name=""/>
        <dsp:cNvSpPr/>
      </dsp:nvSpPr>
      <dsp:spPr>
        <a:xfrm>
          <a:off x="853674" y="1612696"/>
          <a:ext cx="7326392" cy="806348"/>
        </a:xfrm>
        <a:prstGeom prst="rect">
          <a:avLst/>
        </a:prstGeom>
        <a:solidFill>
          <a:schemeClr val="accent4">
            <a:hueOff val="4900445"/>
            <a:satOff val="-20388"/>
            <a:lumOff val="480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39" tIns="53340" rIns="53340" bIns="5334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vi-VN" sz="2100" kern="1200"/>
        </a:p>
      </dsp:txBody>
      <dsp:txXfrm>
        <a:off x="853674" y="1612696"/>
        <a:ext cx="7326392" cy="806348"/>
      </dsp:txXfrm>
    </dsp:sp>
    <dsp:sp modelId="{0590F9AE-472D-4E56-A2AE-C5C6088F1566}">
      <dsp:nvSpPr>
        <dsp:cNvPr id="0" name=""/>
        <dsp:cNvSpPr/>
      </dsp:nvSpPr>
      <dsp:spPr>
        <a:xfrm>
          <a:off x="349706" y="1511902"/>
          <a:ext cx="1007935" cy="100793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4900445"/>
              <a:satOff val="-20388"/>
              <a:lumOff val="480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FC77955-6925-45EA-9085-06D30D94DA0B}">
      <dsp:nvSpPr>
        <dsp:cNvPr id="0" name=""/>
        <dsp:cNvSpPr/>
      </dsp:nvSpPr>
      <dsp:spPr>
        <a:xfrm>
          <a:off x="560566" y="2822218"/>
          <a:ext cx="7619500" cy="806348"/>
        </a:xfrm>
        <a:prstGeom prst="rect">
          <a:avLst/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39" tIns="53340" rIns="53340" bIns="5334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vi-VN" sz="2100" kern="1200"/>
        </a:p>
      </dsp:txBody>
      <dsp:txXfrm>
        <a:off x="560566" y="2822218"/>
        <a:ext cx="7619500" cy="806348"/>
      </dsp:txXfrm>
    </dsp:sp>
    <dsp:sp modelId="{B154D0BA-9AA0-41DF-A175-01BE93FFF4C2}">
      <dsp:nvSpPr>
        <dsp:cNvPr id="0" name=""/>
        <dsp:cNvSpPr/>
      </dsp:nvSpPr>
      <dsp:spPr>
        <a:xfrm>
          <a:off x="56598" y="2721425"/>
          <a:ext cx="1007935" cy="100793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9800891"/>
              <a:satOff val="-40777"/>
              <a:lumOff val="960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79A1CA-1534-4E5D-A69B-83CCE36F9C81}" type="datetimeFigureOut">
              <a:rPr lang="vi-VN" smtClean="0"/>
              <a:t>16/06/2023</a:t>
            </a:fld>
            <a:endParaRPr lang="vi-V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vi-V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3298B8-DC86-47CE-A05B-97B318A94487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0718303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3298B8-DC86-47CE-A05B-97B318A94487}" type="slidenum">
              <a:rPr lang="vi-VN" smtClean="0"/>
              <a:t>1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5216171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 dirty="0"/>
              <a:t>Tổng 6252</a:t>
            </a:r>
          </a:p>
          <a:p>
            <a:r>
              <a:rPr lang="vi-VN" dirty="0"/>
              <a:t>Train:</a:t>
            </a:r>
          </a:p>
          <a:p>
            <a:r>
              <a:rPr lang="vi-VN" dirty="0"/>
              <a:t>brain cancer detection.v1i.tensorflow(lấy hết)</a:t>
            </a:r>
          </a:p>
          <a:p>
            <a:r>
              <a:rPr lang="vi-VN" dirty="0"/>
              <a:t>healthy_tumor.v1i.tensorflow(lấy hết)</a:t>
            </a:r>
          </a:p>
          <a:p>
            <a:r>
              <a:rPr lang="vi-VN" dirty="0"/>
              <a:t>_info.csv(đã random file lấy từ đầu đến cuối 5000 ảnh) do ram ít</a:t>
            </a:r>
          </a:p>
          <a:p>
            <a:endParaRPr lang="vi-VN" dirty="0"/>
          </a:p>
          <a:p>
            <a:r>
              <a:rPr lang="vi-VN" dirty="0"/>
              <a:t>Test:</a:t>
            </a:r>
          </a:p>
          <a:p>
            <a:r>
              <a:rPr lang="vi-VN" dirty="0"/>
              <a:t>HealthyBrains.v1i.tensorflow(lấy thư mục test)</a:t>
            </a:r>
          </a:p>
          <a:p>
            <a:r>
              <a:rPr lang="vi-VN" dirty="0"/>
              <a:t>TUMOR DATASET.v1i.tensorflow(lấy thư mục train)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3298B8-DC86-47CE-A05B-97B318A94487}" type="slidenum">
              <a:rPr lang="vi-VN" smtClean="0"/>
              <a:t>7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9772185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3298B8-DC86-47CE-A05B-97B318A94487}" type="slidenum">
              <a:rPr lang="vi-VN" smtClean="0"/>
              <a:t>13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5976099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3298B8-DC86-47CE-A05B-97B318A94487}" type="slidenum">
              <a:rPr lang="vi-VN" smtClean="0"/>
              <a:t>14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7091635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3298B8-DC86-47CE-A05B-97B318A94487}" type="slidenum">
              <a:rPr lang="vi-VN" smtClean="0"/>
              <a:t>15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2071757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6ECA0-2BC4-2D59-178B-374D82EACB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EC82F4-0606-C0B3-F3BF-5843BE7EDB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0A4779-343B-89E1-1304-79662A4F0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E27C94-44D8-42A6-B5D5-63B07525B434}" type="datetimeFigureOut">
              <a:rPr lang="vi-VN" smtClean="0"/>
              <a:t>16/06/2023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9D472D-ED47-B084-D2D6-DC86807A0A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B2D04F-8235-2AA0-146E-7A6D6AAAE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91EF2-3773-4F7C-96D8-1B6789FEE1C5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2963896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4E77D3-9F3F-0581-2685-89435D9B66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AB1631-5C4E-C2E4-4EC5-D47142B201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C05411-A04C-554B-2462-D8450279AF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E27C94-44D8-42A6-B5D5-63B07525B434}" type="datetimeFigureOut">
              <a:rPr lang="vi-VN" smtClean="0"/>
              <a:t>16/06/2023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75FE9A-955C-F970-DD8E-3FBCD8D38A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06F6B7-42AE-97F0-BAAB-FCC1D06110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91EF2-3773-4F7C-96D8-1B6789FEE1C5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1279788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9918681-A6FF-11F3-7514-8D34EB6C922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DCAFF06-CFAE-1BB8-D971-5E929446C3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919299-7C62-30F3-3010-48C453A5A3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E27C94-44D8-42A6-B5D5-63B07525B434}" type="datetimeFigureOut">
              <a:rPr lang="vi-VN" smtClean="0"/>
              <a:t>16/06/2023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547688-A909-94EF-E65C-57EAA2B600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1AE37A-B605-2FF4-FE25-9A60A5A01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91EF2-3773-4F7C-96D8-1B6789FEE1C5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2984711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3C63E8-41A2-E288-ACC3-21416C25E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A80A75-4CD7-0907-7EE4-3770F957BC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BA809B-3DFB-E163-8BF3-0F6CA0FA95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E27C94-44D8-42A6-B5D5-63B07525B434}" type="datetimeFigureOut">
              <a:rPr lang="vi-VN" smtClean="0"/>
              <a:t>16/06/2023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BC6621-A04A-C1BC-FDC8-E2A2617084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3126B4-C2AB-3EBA-7E4D-1DB7CB8E8D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91EF2-3773-4F7C-96D8-1B6789FEE1C5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3440253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D8D5BA-EA33-70D9-D7B6-8A5E8414EC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26453F-3F8F-F87C-624C-B4195E7C39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4857CD-7487-3C8D-2841-3B463313F8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E27C94-44D8-42A6-B5D5-63B07525B434}" type="datetimeFigureOut">
              <a:rPr lang="vi-VN" smtClean="0"/>
              <a:t>16/06/2023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163EDD-D86B-4E70-53E7-039172E9B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7D8F74-8611-D14A-10D5-9C6D9EF2D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91EF2-3773-4F7C-96D8-1B6789FEE1C5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149549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58A35-8738-5AF8-0A09-43B5DEC450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0BAD0C-72FE-5316-C1DE-2AD087CC83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0AE4B1-956E-CD84-E0C8-78CF6A31EC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D58F65-4A0C-C4BA-4C56-F46C5819A2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E27C94-44D8-42A6-B5D5-63B07525B434}" type="datetimeFigureOut">
              <a:rPr lang="vi-VN" smtClean="0"/>
              <a:t>16/06/2023</a:t>
            </a:fld>
            <a:endParaRPr lang="vi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528F77-4B47-738E-775E-FDA4F040E0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FB12B5-4866-DDF6-A148-77B0F09E79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91EF2-3773-4F7C-96D8-1B6789FEE1C5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2590260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E4695-8198-3CE4-EDB4-26CA560669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E8C2C8-ACC0-6523-D32E-77C5EF80BE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93CB66-3396-07F9-F5BF-A8EF9686AB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695870F-545C-6CD0-65A8-655A82B9EA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95B98D9-3FC0-2BCC-52AC-6D1B682726C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F5981A9-5E9F-7614-4357-A7191693E6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E27C94-44D8-42A6-B5D5-63B07525B434}" type="datetimeFigureOut">
              <a:rPr lang="vi-VN" smtClean="0"/>
              <a:t>16/06/2023</a:t>
            </a:fld>
            <a:endParaRPr lang="vi-V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AFF9BF4-EAF1-248B-0F2A-EB6E2F83B8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3D351E4-FA8F-A217-857A-9FAED6CAC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91EF2-3773-4F7C-96D8-1B6789FEE1C5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7478551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50530B-0A64-1778-E8E8-0BECAE19B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051B09-7013-A768-A079-72C00287D0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E27C94-44D8-42A6-B5D5-63B07525B434}" type="datetimeFigureOut">
              <a:rPr lang="vi-VN" smtClean="0"/>
              <a:t>16/06/2023</a:t>
            </a:fld>
            <a:endParaRPr lang="vi-V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FF6ED6-F55D-B7B0-0D84-773CD7086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1E1630-0745-728A-40C4-E2FE8894C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91EF2-3773-4F7C-96D8-1B6789FEE1C5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6906549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B1F12D-18A8-3ED2-BA2C-75BEA048E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E27C94-44D8-42A6-B5D5-63B07525B434}" type="datetimeFigureOut">
              <a:rPr lang="vi-VN" smtClean="0"/>
              <a:t>16/06/2023</a:t>
            </a:fld>
            <a:endParaRPr lang="vi-V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0617242-BA64-B1A9-D6D7-42DDBBE7F8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A9EB5B-B255-886D-81F0-F5813972FD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91EF2-3773-4F7C-96D8-1B6789FEE1C5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6921268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A5CFCD-CCAB-97E2-B1FC-423E9FCE80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653BBD-ED8E-220F-7713-BD86C064B6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4C4B75-4AE5-D13F-B372-16A55B82D1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83B1B5-63AE-B965-E90A-8C60C69EF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E27C94-44D8-42A6-B5D5-63B07525B434}" type="datetimeFigureOut">
              <a:rPr lang="vi-VN" smtClean="0"/>
              <a:t>16/06/2023</a:t>
            </a:fld>
            <a:endParaRPr lang="vi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9D9F05-5D53-97EF-26A0-8A3D542D0B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3D6467-1EE0-D56C-7AD6-CFC15FC908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91EF2-3773-4F7C-96D8-1B6789FEE1C5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2407104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CCF5F9-241F-09B5-020F-A43D09B372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6173443-EC07-8700-87F7-3C9B21B59F2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vi-V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8EBED9-8B85-2AF2-4B19-7DE5B4B422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F080F5-0529-57B9-5E08-9ABEA2EE92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E27C94-44D8-42A6-B5D5-63B07525B434}" type="datetimeFigureOut">
              <a:rPr lang="vi-VN" smtClean="0"/>
              <a:t>16/06/2023</a:t>
            </a:fld>
            <a:endParaRPr lang="vi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1880EF-F8F0-78E9-A048-1702CF4CB2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CD1B03-22EF-AE29-8C9A-439E165F9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91EF2-3773-4F7C-96D8-1B6789FEE1C5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4668120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1DDD4EE-82D3-04CB-D2D7-CCD16ACD08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08E228-90BF-5137-E061-CCE2DEC4D7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5D17D9-E66D-3B16-EB03-1F25C0850A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E27C94-44D8-42A6-B5D5-63B07525B434}" type="datetimeFigureOut">
              <a:rPr lang="vi-VN" smtClean="0"/>
              <a:t>16/06/2023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7A2DFC-8FA6-83F9-AA45-20815A69FC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037462-DA4B-7F8A-EA3B-BD2AC0C7D2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391EF2-3773-4F7C-96D8-1B6789FEE1C5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6115258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vi-V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4" Type="http://schemas.openxmlformats.org/officeDocument/2006/relationships/image" Target="../media/image5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3C23E4-5B7F-05A2-91E8-F3C04875503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vi-VN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PHÁT HIỆN KHỐI U NÃO TỪ ẢNH CHỤP CỘNG HƯỞNG TỪ CỦA NÃO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0E40E3F-4A3A-5EA2-94DA-C894ADD103A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vi-V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7A8262-EF5B-6F86-BB2C-2B9A036914D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903" y="180166"/>
            <a:ext cx="1285097" cy="1285097"/>
          </a:xfrm>
          <a:prstGeom prst="rect">
            <a:avLst/>
          </a:prstGeom>
        </p:spPr>
      </p:pic>
      <p:sp>
        <p:nvSpPr>
          <p:cNvPr id="5" name="TextBox 7">
            <a:extLst>
              <a:ext uri="{FF2B5EF4-FFF2-40B4-BE49-F238E27FC236}">
                <a16:creationId xmlns:a16="http://schemas.microsoft.com/office/drawing/2014/main" id="{3E25199A-8A53-369D-AC00-09C35A1FB07E}"/>
              </a:ext>
            </a:extLst>
          </p:cNvPr>
          <p:cNvSpPr txBox="1"/>
          <p:nvPr/>
        </p:nvSpPr>
        <p:spPr>
          <a:xfrm>
            <a:off x="986780" y="74761"/>
            <a:ext cx="10866140" cy="5765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vi-V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4899"/>
              </a:lnSpc>
            </a:pPr>
            <a:r>
              <a:rPr lang="en-US" sz="3499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ĐẠI HỌC SƯ PHẠM KỸ THUẬT VĨNH LONG</a:t>
            </a:r>
          </a:p>
        </p:txBody>
      </p:sp>
    </p:spTree>
    <p:extLst>
      <p:ext uri="{BB962C8B-B14F-4D97-AF65-F5344CB8AC3E}">
        <p14:creationId xmlns:p14="http://schemas.microsoft.com/office/powerpoint/2010/main" val="5818863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AA793-0427-82BE-930A-3171D48B5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Giới thiệu về InceptionV3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4AF76B-93E5-4568-4CCE-2DFF588975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vi-VN" dirty="0"/>
          </a:p>
        </p:txBody>
      </p:sp>
      <p:pic>
        <p:nvPicPr>
          <p:cNvPr id="2050" name="Picture 2" descr="Inception-v3 Explained | Papers With Code">
            <a:extLst>
              <a:ext uri="{FF2B5EF4-FFF2-40B4-BE49-F238E27FC236}">
                <a16:creationId xmlns:a16="http://schemas.microsoft.com/office/drawing/2014/main" id="{33FB7421-B3B3-AEB7-CE07-BDB1C4A1C7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0" y="2271713"/>
            <a:ext cx="9525000" cy="3705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15374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1CE76B-482B-8A34-4ED6-D96C553FF1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Giới thiệu về MobileNet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872009-47A7-0EC2-0ADE-55351CC812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vi-VN"/>
          </a:p>
        </p:txBody>
      </p:sp>
      <p:pic>
        <p:nvPicPr>
          <p:cNvPr id="3074" name="Picture 2" descr="K_04 Understanding of MobileNet - EN - Deep Learning Bible - 2.  Classification - Eng.">
            <a:extLst>
              <a:ext uri="{FF2B5EF4-FFF2-40B4-BE49-F238E27FC236}">
                <a16:creationId xmlns:a16="http://schemas.microsoft.com/office/drawing/2014/main" id="{0AD7AF7E-B988-977C-0E8E-D582487AA5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3537" y="2281953"/>
            <a:ext cx="8924925" cy="3585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14150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57002-3352-F38F-3910-0856EB4DB9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6464"/>
            <a:ext cx="10515600" cy="1325563"/>
          </a:xfrm>
        </p:spPr>
        <p:txBody>
          <a:bodyPr/>
          <a:lstStyle/>
          <a:p>
            <a:r>
              <a:rPr lang="vi-VN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Giới thiệu về DenseNet121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07D8A5-A264-7721-EEFA-52BDA60182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vi-VN" dirty="0"/>
          </a:p>
        </p:txBody>
      </p:sp>
      <p:pic>
        <p:nvPicPr>
          <p:cNvPr id="4100" name="Picture 4" descr="Densenet | PyTorch">
            <a:extLst>
              <a:ext uri="{FF2B5EF4-FFF2-40B4-BE49-F238E27FC236}">
                <a16:creationId xmlns:a16="http://schemas.microsoft.com/office/drawing/2014/main" id="{37788744-E8FE-3475-9C20-161109E98D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7235" y="1825625"/>
            <a:ext cx="5394140" cy="410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6818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73848-0AD4-5825-A7F3-5BEDCB949E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Quá trình huấn luyện mô hình và đánh giá kết quả 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1D801B80-8257-8EAE-445E-BF5FC244E44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0190026"/>
              </p:ext>
            </p:extLst>
          </p:nvPr>
        </p:nvGraphicFramePr>
        <p:xfrm>
          <a:off x="838200" y="1825625"/>
          <a:ext cx="10515600" cy="324000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1752600">
                  <a:extLst>
                    <a:ext uri="{9D8B030D-6E8A-4147-A177-3AD203B41FA5}">
                      <a16:colId xmlns:a16="http://schemas.microsoft.com/office/drawing/2014/main" val="1536419443"/>
                    </a:ext>
                  </a:extLst>
                </a:gridCol>
                <a:gridCol w="2414954">
                  <a:extLst>
                    <a:ext uri="{9D8B030D-6E8A-4147-A177-3AD203B41FA5}">
                      <a16:colId xmlns:a16="http://schemas.microsoft.com/office/drawing/2014/main" val="2520500415"/>
                    </a:ext>
                  </a:extLst>
                </a:gridCol>
                <a:gridCol w="2485292">
                  <a:extLst>
                    <a:ext uri="{9D8B030D-6E8A-4147-A177-3AD203B41FA5}">
                      <a16:colId xmlns:a16="http://schemas.microsoft.com/office/drawing/2014/main" val="2302243237"/>
                    </a:ext>
                  </a:extLst>
                </a:gridCol>
                <a:gridCol w="2110154">
                  <a:extLst>
                    <a:ext uri="{9D8B030D-6E8A-4147-A177-3AD203B41FA5}">
                      <a16:colId xmlns:a16="http://schemas.microsoft.com/office/drawing/2014/main" val="75428338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16409916"/>
                    </a:ext>
                  </a:extLst>
                </a:gridCol>
              </a:tblGrid>
              <a:tr h="648000">
                <a:tc>
                  <a:txBody>
                    <a:bodyPr/>
                    <a:lstStyle/>
                    <a:p>
                      <a:pPr algn="ctr"/>
                      <a:r>
                        <a:rPr lang="vi-VN" dirty="0"/>
                        <a:t>KỊCH BẢN</a:t>
                      </a: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dirty="0"/>
                        <a:t>MẠNG</a:t>
                      </a: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800" b="1" kern="1200" dirty="0">
                          <a:solidFill>
                            <a:schemeClr val="lt1"/>
                          </a:solidFill>
                          <a:effectLst/>
                        </a:rPr>
                        <a:t>Epochs</a:t>
                      </a:r>
                      <a:endParaRPr lang="vi-VN" sz="1800" b="1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dirty="0"/>
                        <a:t>Learning rate</a:t>
                      </a: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dirty="0"/>
                        <a:t>Num Classes</a:t>
                      </a: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2312651"/>
                  </a:ext>
                </a:extLst>
              </a:tr>
              <a:tr h="648000">
                <a:tc>
                  <a:txBody>
                    <a:bodyPr/>
                    <a:lstStyle/>
                    <a:p>
                      <a:pPr algn="ctr"/>
                      <a:r>
                        <a:rPr lang="vi-VN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</a:rPr>
                        <a:t>ResNet101</a:t>
                      </a:r>
                      <a:endParaRPr lang="vi-V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800" dirty="0"/>
                        <a:t>200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0,0001</a:t>
                      </a:r>
                      <a:endParaRPr lang="vi-V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dirty="0"/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8965233"/>
                  </a:ext>
                </a:extLst>
              </a:tr>
              <a:tr h="648000">
                <a:tc>
                  <a:txBody>
                    <a:bodyPr/>
                    <a:lstStyle/>
                    <a:p>
                      <a:pPr algn="ctr"/>
                      <a:r>
                        <a:rPr lang="vi-VN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</a:rPr>
                        <a:t>InceptionV3 </a:t>
                      </a:r>
                      <a:endParaRPr lang="vi-V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200</a:t>
                      </a:r>
                      <a:endParaRPr lang="vi-VN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0,0001</a:t>
                      </a:r>
                      <a:endParaRPr lang="vi-V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dirty="0"/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16456224"/>
                  </a:ext>
                </a:extLst>
              </a:tr>
              <a:tr h="648000">
                <a:tc>
                  <a:txBody>
                    <a:bodyPr/>
                    <a:lstStyle/>
                    <a:p>
                      <a:pPr algn="ctr"/>
                      <a:r>
                        <a:rPr lang="vi-VN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kern="1200" dirty="0" err="1">
                          <a:solidFill>
                            <a:schemeClr val="dk1"/>
                          </a:solidFill>
                          <a:effectLst/>
                        </a:rPr>
                        <a:t>MobileNet</a:t>
                      </a:r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</a:rPr>
                        <a:t> </a:t>
                      </a:r>
                      <a:endParaRPr lang="vi-V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200</a:t>
                      </a:r>
                      <a:endParaRPr lang="vi-VN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0,0001</a:t>
                      </a:r>
                      <a:endParaRPr lang="vi-V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dirty="0"/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7375242"/>
                  </a:ext>
                </a:extLst>
              </a:tr>
              <a:tr h="648000">
                <a:tc>
                  <a:txBody>
                    <a:bodyPr/>
                    <a:lstStyle/>
                    <a:p>
                      <a:pPr algn="ctr"/>
                      <a:r>
                        <a:rPr lang="vi-VN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</a:rPr>
                        <a:t>DenseNet121</a:t>
                      </a:r>
                      <a:endParaRPr lang="vi-V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200</a:t>
                      </a:r>
                      <a:endParaRPr lang="vi-VN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0,0001</a:t>
                      </a:r>
                      <a:endParaRPr lang="vi-V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dirty="0"/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818307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086882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789A12-F3F8-908F-600C-4485611F8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2448"/>
            <a:ext cx="10515600" cy="1325563"/>
          </a:xfrm>
        </p:spPr>
        <p:txBody>
          <a:bodyPr/>
          <a:lstStyle/>
          <a:p>
            <a:r>
              <a:rPr lang="vi-VN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 sánh hiệu suất của các mô hình 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17B446AB-F87B-166D-C5B2-9CD9079BD16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09539322"/>
              </p:ext>
            </p:extLst>
          </p:nvPr>
        </p:nvGraphicFramePr>
        <p:xfrm>
          <a:off x="838200" y="2036640"/>
          <a:ext cx="10515600" cy="324000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1060938">
                  <a:extLst>
                    <a:ext uri="{9D8B030D-6E8A-4147-A177-3AD203B41FA5}">
                      <a16:colId xmlns:a16="http://schemas.microsoft.com/office/drawing/2014/main" val="1536419443"/>
                    </a:ext>
                  </a:extLst>
                </a:gridCol>
                <a:gridCol w="2684585">
                  <a:extLst>
                    <a:ext uri="{9D8B030D-6E8A-4147-A177-3AD203B41FA5}">
                      <a16:colId xmlns:a16="http://schemas.microsoft.com/office/drawing/2014/main" val="2520500415"/>
                    </a:ext>
                  </a:extLst>
                </a:gridCol>
                <a:gridCol w="2274277">
                  <a:extLst>
                    <a:ext uri="{9D8B030D-6E8A-4147-A177-3AD203B41FA5}">
                      <a16:colId xmlns:a16="http://schemas.microsoft.com/office/drawing/2014/main" val="2302243237"/>
                    </a:ext>
                  </a:extLst>
                </a:gridCol>
                <a:gridCol w="2227385">
                  <a:extLst>
                    <a:ext uri="{9D8B030D-6E8A-4147-A177-3AD203B41FA5}">
                      <a16:colId xmlns:a16="http://schemas.microsoft.com/office/drawing/2014/main" val="75428338"/>
                    </a:ext>
                  </a:extLst>
                </a:gridCol>
                <a:gridCol w="2268415">
                  <a:extLst>
                    <a:ext uri="{9D8B030D-6E8A-4147-A177-3AD203B41FA5}">
                      <a16:colId xmlns:a16="http://schemas.microsoft.com/office/drawing/2014/main" val="216409916"/>
                    </a:ext>
                  </a:extLst>
                </a:gridCol>
              </a:tblGrid>
              <a:tr h="648000">
                <a:tc>
                  <a:txBody>
                    <a:bodyPr/>
                    <a:lstStyle/>
                    <a:p>
                      <a:pPr algn="ctr"/>
                      <a:r>
                        <a:rPr lang="vi-VN" dirty="0"/>
                        <a:t>KỊCH BẢN</a:t>
                      </a: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dirty="0"/>
                        <a:t>MẠNG</a:t>
                      </a: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Độ chính xác</a:t>
                      </a: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dirty="0"/>
                        <a:t>Độ loss</a:t>
                      </a: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dirty="0"/>
                        <a:t>Thời gian huấn luyện (phút)</a:t>
                      </a: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2312651"/>
                  </a:ext>
                </a:extLst>
              </a:tr>
              <a:tr h="648000">
                <a:tc>
                  <a:txBody>
                    <a:bodyPr/>
                    <a:lstStyle/>
                    <a:p>
                      <a:pPr algn="ctr"/>
                      <a:r>
                        <a:rPr lang="vi-VN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</a:rPr>
                        <a:t>ResNet101</a:t>
                      </a:r>
                      <a:endParaRPr lang="vi-V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0.96</a:t>
                      </a:r>
                      <a:endParaRPr lang="vi-VN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dirty="0"/>
                        <a:t>0.06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67</a:t>
                      </a:r>
                      <a:endParaRPr lang="vi-VN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8965233"/>
                  </a:ext>
                </a:extLst>
              </a:tr>
              <a:tr h="648000">
                <a:tc>
                  <a:txBody>
                    <a:bodyPr/>
                    <a:lstStyle/>
                    <a:p>
                      <a:pPr algn="ctr"/>
                      <a:r>
                        <a:rPr lang="vi-VN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</a:rPr>
                        <a:t>InceptionV3 </a:t>
                      </a:r>
                      <a:endParaRPr lang="vi-V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0.99</a:t>
                      </a:r>
                      <a:endParaRPr lang="vi-VN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0.0035</a:t>
                      </a:r>
                      <a:endParaRPr lang="vi-V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38</a:t>
                      </a:r>
                      <a:endParaRPr lang="vi-VN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16456224"/>
                  </a:ext>
                </a:extLst>
              </a:tr>
              <a:tr h="648000">
                <a:tc>
                  <a:txBody>
                    <a:bodyPr/>
                    <a:lstStyle/>
                    <a:p>
                      <a:pPr algn="ctr"/>
                      <a:r>
                        <a:rPr lang="vi-VN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kern="1200" dirty="0" err="1">
                          <a:solidFill>
                            <a:schemeClr val="dk1"/>
                          </a:solidFill>
                          <a:effectLst/>
                        </a:rPr>
                        <a:t>MobileNet</a:t>
                      </a:r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</a:rPr>
                        <a:t> </a:t>
                      </a:r>
                      <a:endParaRPr lang="vi-V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1</a:t>
                      </a:r>
                      <a:endParaRPr lang="vi-VN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0.0005</a:t>
                      </a:r>
                      <a:endParaRPr lang="vi-V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41</a:t>
                      </a:r>
                      <a:endParaRPr lang="vi-VN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7375242"/>
                  </a:ext>
                </a:extLst>
              </a:tr>
              <a:tr h="648000">
                <a:tc>
                  <a:txBody>
                    <a:bodyPr/>
                    <a:lstStyle/>
                    <a:p>
                      <a:pPr algn="ctr"/>
                      <a:r>
                        <a:rPr lang="vi-VN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</a:rPr>
                        <a:t>DenseNet121</a:t>
                      </a:r>
                      <a:endParaRPr lang="vi-V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1</a:t>
                      </a:r>
                      <a:endParaRPr lang="vi-VN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0.0005</a:t>
                      </a:r>
                      <a:endParaRPr lang="vi-V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41</a:t>
                      </a:r>
                      <a:endParaRPr lang="vi-VN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818307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933546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4F1AA8-C8AA-851C-6DB9-72B8A5603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Đánh giá kết quả</a:t>
            </a:r>
            <a:endParaRPr lang="vi-V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572507-061D-0411-CBD7-6F465CF016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15466526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7D5647-4479-5554-9331-F7D512D2B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Hướng phát triển trong tương lai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C20C8EC4-2CF5-B9EF-C6FA-87DA29C7CC6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69629587"/>
              </p:ext>
            </p:extLst>
          </p:nvPr>
        </p:nvGraphicFramePr>
        <p:xfrm>
          <a:off x="2066724" y="2106592"/>
          <a:ext cx="8234744" cy="40317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423017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F9EA35-B3E5-B237-0669-AAC929060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Kết luận và câu hỏi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D29D95-BFFA-9AC2-5CCD-9B09E1086D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19783283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A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blue background with white text&#10;&#10;Description automatically generated with low confidence">
            <a:extLst>
              <a:ext uri="{FF2B5EF4-FFF2-40B4-BE49-F238E27FC236}">
                <a16:creationId xmlns:a16="http://schemas.microsoft.com/office/drawing/2014/main" id="{27D2145C-0551-E607-358F-DBD47613A4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571500"/>
            <a:ext cx="7620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8662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19EA92-3D02-D431-8952-B5225E6680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latin typeface="+mn-lt"/>
              </a:rPr>
              <a:t>Tính cấp thiết của đề tài</a:t>
            </a:r>
            <a:endParaRPr lang="vi-VN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866122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E1A5E6-6246-55E8-F29A-DC1FC1973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Mục tiêu của đề tài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3BB6CB-2571-48C7-D85F-7BEAC0C647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4190082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8FDE93-D7E8-A9FC-9EC6-3B5E7977B5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Sử dụng ảnh chụp cộng hưởng từ (MRI) để phát hiện khối u não</a:t>
            </a:r>
          </a:p>
        </p:txBody>
      </p:sp>
      <p:pic>
        <p:nvPicPr>
          <p:cNvPr id="4" name="Content Placeholder 3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9F5C8A9C-1702-5993-809F-08FDD8A81E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243" y="4103077"/>
            <a:ext cx="4090168" cy="2302180"/>
          </a:xfrm>
          <a:prstGeom prst="round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8060778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838132-2EE0-E06B-3120-8399519148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Giới thiệu về máy học và ứng dụng trong y tế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41294C-5099-9CAB-9F14-ADCEEA2008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31014554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3E1E8-5766-E2E5-C033-9D01B49E2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Sử dụng máy học để phát hiện khối u não từ ảnh MRI 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2B094D9-D622-BF02-A1B8-B86ACD40E00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vi-VN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CEF9C07-FE1F-E05A-9163-8A2E09391E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9771" y="1338020"/>
            <a:ext cx="4530968" cy="4530968"/>
          </a:xfrm>
          <a:prstGeom prst="rect">
            <a:avLst/>
          </a:prstGeom>
        </p:spPr>
      </p:pic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13ADCFF6-800E-5F45-B365-EB6ED1A453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34283063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724157-E29F-0228-27B5-53D13C0EDC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Mô tả dữ liệu</a:t>
            </a:r>
            <a:endParaRPr lang="vi-VN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928BCC6-956B-73FF-FAD0-7632AD5B89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8571"/>
          <a:stretch/>
        </p:blipFill>
        <p:spPr>
          <a:xfrm>
            <a:off x="1648636" y="1762125"/>
            <a:ext cx="5322338" cy="3087460"/>
          </a:xfrm>
          <a:prstGeom prst="rect">
            <a:avLst/>
          </a:prstGeom>
        </p:spPr>
      </p:pic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78FDCCBB-D3A5-3CBE-1D1D-85C34A4928A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806"/>
          <a:stretch/>
        </p:blipFill>
        <p:spPr>
          <a:xfrm>
            <a:off x="572278" y="3429000"/>
            <a:ext cx="5333222" cy="3170256"/>
          </a:xfrm>
          <a:prstGeom prst="rect">
            <a:avLst/>
          </a:prstGeom>
        </p:spPr>
      </p:pic>
      <p:pic>
        <p:nvPicPr>
          <p:cNvPr id="9" name="Picture 8" descr="A close-up of a brain scan&#10;&#10;Description automatically generated with low confidence">
            <a:extLst>
              <a:ext uri="{FF2B5EF4-FFF2-40B4-BE49-F238E27FC236}">
                <a16:creationId xmlns:a16="http://schemas.microsoft.com/office/drawing/2014/main" id="{32160FAF-676D-2C3C-E1B7-CD106DA06E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8808" y="734457"/>
            <a:ext cx="2279331" cy="227933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A60CCEA-CBDA-F0B0-FF21-12A7B9428BDB}"/>
              </a:ext>
            </a:extLst>
          </p:cNvPr>
          <p:cNvSpPr txBox="1"/>
          <p:nvPr/>
        </p:nvSpPr>
        <p:spPr>
          <a:xfrm>
            <a:off x="8743790" y="365125"/>
            <a:ext cx="23409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dirty="0"/>
              <a:t>TUMOR DATASET</a:t>
            </a:r>
          </a:p>
        </p:txBody>
      </p:sp>
      <p:pic>
        <p:nvPicPr>
          <p:cNvPr id="15" name="Picture 14" descr="A close-up of a brain scan&#10;&#10;Description automatically generated with medium confidence">
            <a:extLst>
              <a:ext uri="{FF2B5EF4-FFF2-40B4-BE49-F238E27FC236}">
                <a16:creationId xmlns:a16="http://schemas.microsoft.com/office/drawing/2014/main" id="{C9F24B0A-295D-7ED6-BDAC-F50D540722C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8808" y="3844213"/>
            <a:ext cx="2397967" cy="239796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1B67493-B416-86A8-A9CA-2A1E76CACA16}"/>
              </a:ext>
            </a:extLst>
          </p:cNvPr>
          <p:cNvSpPr txBox="1"/>
          <p:nvPr/>
        </p:nvSpPr>
        <p:spPr>
          <a:xfrm>
            <a:off x="6341708" y="5170422"/>
            <a:ext cx="6097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dirty="0"/>
              <a:t>6252 images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493FB64-CABF-8D88-D56A-10C76649D0E6}"/>
              </a:ext>
            </a:extLst>
          </p:cNvPr>
          <p:cNvSpPr txBox="1"/>
          <p:nvPr/>
        </p:nvSpPr>
        <p:spPr>
          <a:xfrm>
            <a:off x="9051023" y="3429000"/>
            <a:ext cx="18871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dirty="0"/>
              <a:t>HealthyBrains</a:t>
            </a:r>
          </a:p>
        </p:txBody>
      </p:sp>
    </p:spTree>
    <p:extLst>
      <p:ext uri="{BB962C8B-B14F-4D97-AF65-F5344CB8AC3E}">
        <p14:creationId xmlns:p14="http://schemas.microsoft.com/office/powerpoint/2010/main" val="31887759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966B60-877C-D909-1B04-0B5623149A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Quá trình tiền xử lý dữ liệu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91AFB3-9F7C-35C7-0461-6C951FF8A3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4643010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DDFA68-0130-A289-9669-C791ADB2A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Giới thiệu về ResNet101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61F978-DAC3-4C45-4068-20E1526535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vi-VN" dirty="0"/>
          </a:p>
        </p:txBody>
      </p:sp>
      <p:pic>
        <p:nvPicPr>
          <p:cNvPr id="1026" name="Picture 2" descr="model image">
            <a:extLst>
              <a:ext uri="{FF2B5EF4-FFF2-40B4-BE49-F238E27FC236}">
                <a16:creationId xmlns:a16="http://schemas.microsoft.com/office/drawing/2014/main" id="{05D7AB27-8A83-1600-6578-49F57AEE86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6606651" y="1916534"/>
            <a:ext cx="6469364" cy="3024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69950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280</TotalTime>
  <Words>301</Words>
  <Application>Microsoft Office PowerPoint</Application>
  <PresentationFormat>Widescreen</PresentationFormat>
  <Paragraphs>86</Paragraphs>
  <Slides>18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Calibri</vt:lpstr>
      <vt:lpstr>Calibri Light</vt:lpstr>
      <vt:lpstr>Tahoma</vt:lpstr>
      <vt:lpstr>Times New Roman</vt:lpstr>
      <vt:lpstr>Office Theme</vt:lpstr>
      <vt:lpstr>PHÁT HIỆN KHỐI U NÃO TỪ ẢNH CHỤP CỘNG HƯỞNG TỪ CỦA NÃO</vt:lpstr>
      <vt:lpstr>Tính cấp thiết của đề tài</vt:lpstr>
      <vt:lpstr>Mục tiêu của đề tài</vt:lpstr>
      <vt:lpstr>Sử dụng ảnh chụp cộng hưởng từ (MRI) để phát hiện khối u não</vt:lpstr>
      <vt:lpstr>Giới thiệu về máy học và ứng dụng trong y tế</vt:lpstr>
      <vt:lpstr>Sử dụng máy học để phát hiện khối u não từ ảnh MRI </vt:lpstr>
      <vt:lpstr>Mô tả dữ liệu</vt:lpstr>
      <vt:lpstr>Quá trình tiền xử lý dữ liệu </vt:lpstr>
      <vt:lpstr>Giới thiệu về ResNet101</vt:lpstr>
      <vt:lpstr>Giới thiệu về InceptionV3</vt:lpstr>
      <vt:lpstr>Giới thiệu về MobileNet </vt:lpstr>
      <vt:lpstr>Giới thiệu về DenseNet121</vt:lpstr>
      <vt:lpstr>Quá trình huấn luyện mô hình và đánh giá kết quả </vt:lpstr>
      <vt:lpstr>So sánh hiệu suất của các mô hình </vt:lpstr>
      <vt:lpstr>Đánh giá kết quả</vt:lpstr>
      <vt:lpstr>Hướng phát triển trong tương lai</vt:lpstr>
      <vt:lpstr>Kết luận và câu hỏi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PHÁT HIỆN KHỐI U NÃO TỪ ẢNH CHỤP CỘNG HƯỞNG TỪ CỦA NÃO</dc:title>
  <dc:creator>Huu Tho Nguyen</dc:creator>
  <cp:lastModifiedBy>Huu Tho Nguyen</cp:lastModifiedBy>
  <cp:revision>2</cp:revision>
  <dcterms:created xsi:type="dcterms:W3CDTF">2023-06-14T15:11:27Z</dcterms:created>
  <dcterms:modified xsi:type="dcterms:W3CDTF">2023-06-16T10:20:49Z</dcterms:modified>
</cp:coreProperties>
</file>